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AE7724-2B7E-4684-9592-ED69D799F237}">
  <a:tblStyle styleId="{01AE7724-2B7E-4684-9592-ED69D799F2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5bde484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5bde484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346237b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8346237b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02388" y="63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784575"/>
                <a:gridCol w="1136100"/>
                <a:gridCol w="1200625"/>
                <a:gridCol w="1200625"/>
              </a:tblGrid>
              <a:tr h="19670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Q4 Key Initiatives &amp; Success Metrics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  <a:tc hMerge="1"/>
                <a:tc hMerge="1"/>
              </a:tr>
              <a:tr h="1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Description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Impact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Metrics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Status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Google Shape;55;p13"/>
          <p:cNvGraphicFramePr/>
          <p:nvPr/>
        </p:nvGraphicFramePr>
        <p:xfrm>
          <a:off x="102400" y="2306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660075"/>
                <a:gridCol w="3661825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Additional Resource Requirements Needed (if any)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[Team Resources]</a:t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[Budget]</a:t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[External Support]</a:t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oogle Shape;56;p13"/>
          <p:cNvGraphicFramePr/>
          <p:nvPr/>
        </p:nvGraphicFramePr>
        <p:xfrm>
          <a:off x="102375" y="3720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1447725"/>
                <a:gridCol w="2874200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Potential Risks and Mitigation Strategies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[Risk 1]</a:t>
                      </a:r>
                      <a:endParaRPr sz="800"/>
                    </a:p>
                  </a:txBody>
                  <a:tcPr marT="0" marB="0" marR="0" marL="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[Mitigation 1]</a:t>
                      </a:r>
                      <a:endParaRPr sz="800"/>
                    </a:p>
                  </a:txBody>
                  <a:tcPr marT="0" marB="0" marR="0" marL="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[Risk 2]</a:t>
                      </a:r>
                      <a:endParaRPr sz="800"/>
                    </a:p>
                  </a:txBody>
                  <a:tcPr marT="0" marB="0" marR="0" marL="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[Mitigation 2]</a:t>
                      </a:r>
                      <a:endParaRPr sz="800"/>
                    </a:p>
                  </a:txBody>
                  <a:tcPr marT="0" marB="0" marR="0" marL="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[Risk 3]</a:t>
                      </a:r>
                      <a:endParaRPr sz="800"/>
                    </a:p>
                  </a:txBody>
                  <a:tcPr marT="0" marB="0" marR="0" marL="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[Mitigation 3]</a:t>
                      </a:r>
                      <a:endParaRPr sz="800"/>
                    </a:p>
                  </a:txBody>
                  <a:tcPr marT="0" marB="0" marR="0" marL="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800" y="2683638"/>
            <a:ext cx="269100" cy="26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8762" y="3011338"/>
            <a:ext cx="265176" cy="265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8762" y="3335113"/>
            <a:ext cx="265176" cy="265176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/>
          <p:nvPr/>
        </p:nvSpPr>
        <p:spPr>
          <a:xfrm>
            <a:off x="1270563" y="2006575"/>
            <a:ext cx="105000" cy="10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1422963" y="2006575"/>
            <a:ext cx="105000" cy="10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1575363" y="2006575"/>
            <a:ext cx="105000" cy="1050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4722425" y="3451450"/>
            <a:ext cx="4284000" cy="156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2"/>
                </a:solidFill>
              </a:rPr>
              <a:t>Additional Notes / Considerations</a:t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  <p:graphicFrame>
        <p:nvGraphicFramePr>
          <p:cNvPr id="64" name="Google Shape;64;p13"/>
          <p:cNvGraphicFramePr/>
          <p:nvPr/>
        </p:nvGraphicFramePr>
        <p:xfrm>
          <a:off x="4722425" y="746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1185925"/>
                <a:gridCol w="3098000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Stakeholder Alignment Plan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[Stakeholder]</a:t>
                      </a:r>
                      <a:endParaRPr sz="800"/>
                    </a:p>
                  </a:txBody>
                  <a:tcPr marT="0" marB="0" marR="0" marL="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[Plan to align for Q4]</a:t>
                      </a:r>
                      <a:endParaRPr sz="800"/>
                    </a:p>
                  </a:txBody>
                  <a:tcPr marT="0" marB="0" marR="0" marL="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[Stakeholder]</a:t>
                      </a:r>
                      <a:endParaRPr sz="800"/>
                    </a:p>
                  </a:txBody>
                  <a:tcPr marT="0" marB="0" marR="0" marL="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[Plan to align for Q4]</a:t>
                      </a:r>
                      <a:endParaRPr sz="800"/>
                    </a:p>
                  </a:txBody>
                  <a:tcPr marT="0" marB="0" marR="0" marL="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[Stakeholder]</a:t>
                      </a:r>
                      <a:endParaRPr sz="800"/>
                    </a:p>
                  </a:txBody>
                  <a:tcPr marT="0" marB="0" marR="0" marL="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[Plan to align for Q4]</a:t>
                      </a:r>
                      <a:endParaRPr sz="800"/>
                    </a:p>
                  </a:txBody>
                  <a:tcPr marT="0" marB="0" marR="0" marL="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Google Shape;65;p13"/>
          <p:cNvGraphicFramePr/>
          <p:nvPr/>
        </p:nvGraphicFramePr>
        <p:xfrm>
          <a:off x="4722425" y="2155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777675"/>
                <a:gridCol w="1126100"/>
                <a:gridCol w="1190075"/>
                <a:gridCol w="1190075"/>
              </a:tblGrid>
              <a:tr h="19670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Personal Development Goals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  <a:tc hMerge="1"/>
                <a:tc hMerge="1"/>
              </a:tr>
              <a:tr h="1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Skill to develop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rgbClr val="FFFFFF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How it ties to Q4 initiatives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66" name="Google Shape;66;p13"/>
          <p:cNvSpPr txBox="1"/>
          <p:nvPr/>
        </p:nvSpPr>
        <p:spPr>
          <a:xfrm>
            <a:off x="4722375" y="60550"/>
            <a:ext cx="4284000" cy="603000"/>
          </a:xfrm>
          <a:prstGeom prst="rect">
            <a:avLst/>
          </a:prstGeom>
          <a:solidFill>
            <a:schemeClr val="dk1"/>
          </a:solidFill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Product Manager: [Your Name]</a:t>
            </a:r>
            <a:endParaRPr sz="1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Product/Area: [Your Product or Area of Responsibility]</a:t>
            </a:r>
            <a:endParaRPr sz="1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</a:rPr>
              <a:t>Date: [Date Created]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79925" y="95250"/>
            <a:ext cx="3090300" cy="31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Year-End Push</a:t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oogle Shape;72;p14"/>
          <p:cNvGraphicFramePr/>
          <p:nvPr/>
        </p:nvGraphicFramePr>
        <p:xfrm>
          <a:off x="102388" y="606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999325"/>
                <a:gridCol w="1793325"/>
                <a:gridCol w="1529275"/>
              </a:tblGrid>
              <a:tr h="196700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Q4 Key Initiatives &amp; Success Metrics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  <a:tc hMerge="1"/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Description</a:t>
                      </a:r>
                      <a:endParaRPr sz="800"/>
                    </a:p>
                  </a:txBody>
                  <a:tcPr marT="0" marB="0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Complete Partner Portal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User feedback widget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rgbClr val="FFFFFF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Impact</a:t>
                      </a:r>
                      <a:endParaRPr sz="800"/>
                    </a:p>
                  </a:txBody>
                  <a:tcPr marT="0" marB="0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Enable tier 1 partners to onboard their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customers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to our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marketplace.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Enable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marketplace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customers to provide real-time and “in context” feedback.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Metrics</a:t>
                      </a:r>
                      <a:endParaRPr sz="800"/>
                    </a:p>
                  </a:txBody>
                  <a:tcPr marT="0" marB="0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Customers from at least 3 tier 1 partners onboarded and trained on marketplace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Receive at least 25 feedback signals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Status</a:t>
                      </a:r>
                      <a:endParaRPr sz="800"/>
                    </a:p>
                  </a:txBody>
                  <a:tcPr marT="0" marB="0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oogle Shape;73;p14"/>
          <p:cNvGraphicFramePr/>
          <p:nvPr/>
        </p:nvGraphicFramePr>
        <p:xfrm>
          <a:off x="102400" y="2306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660075"/>
                <a:gridCol w="3661825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Additional Resource Requirements Needed (if any)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None.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$10,000 for Partner training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Partner Sales and external vendor for training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oogle Shape;74;p14"/>
          <p:cNvGraphicFramePr/>
          <p:nvPr/>
        </p:nvGraphicFramePr>
        <p:xfrm>
          <a:off x="102375" y="3720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1576500"/>
                <a:gridCol w="2745425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Potential Risks and Mitigation Strategies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RISK: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Partner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features insufficient for tier 1 partner needs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MITIGATION: Ongoing user testing throughout development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RISK: Partner training not delivered in time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MITIGATION: Use an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external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vendor to de-risk planning logistics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RISK: User feedback widget generates too much feedback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MITIGATION: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Contingency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plan in place with Customer Support team to disable feedback widget if user feedback overwhelms team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800" y="2683638"/>
            <a:ext cx="269100" cy="26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8762" y="3011338"/>
            <a:ext cx="265176" cy="265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8762" y="3335113"/>
            <a:ext cx="265176" cy="26517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4"/>
          <p:cNvSpPr/>
          <p:nvPr/>
        </p:nvSpPr>
        <p:spPr>
          <a:xfrm>
            <a:off x="1938025" y="1902625"/>
            <a:ext cx="105000" cy="1050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4722425" y="3451450"/>
            <a:ext cx="4284000" cy="156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2"/>
                </a:solidFill>
              </a:rPr>
              <a:t>Additional Notes / Considerations</a:t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FF"/>
                </a:solidFill>
              </a:rPr>
              <a:t>Reminder: I’m OOO the entire week of Thanksgiving.  Also, I will be at the trade show during the first week of November.</a:t>
            </a:r>
            <a:endParaRPr sz="1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2"/>
              </a:solidFill>
            </a:endParaRPr>
          </a:p>
        </p:txBody>
      </p:sp>
      <p:graphicFrame>
        <p:nvGraphicFramePr>
          <p:cNvPr id="80" name="Google Shape;80;p14"/>
          <p:cNvGraphicFramePr/>
          <p:nvPr/>
        </p:nvGraphicFramePr>
        <p:xfrm>
          <a:off x="4722425" y="746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1185925"/>
                <a:gridCol w="3098000"/>
              </a:tblGrid>
              <a:tr h="3149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Stakeholder Alignment Plan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Partner Sales</a:t>
                      </a:r>
                      <a:endParaRPr sz="800"/>
                    </a:p>
                  </a:txBody>
                  <a:tcPr marT="0" marB="0" marR="0" marL="457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Weekly check-in call with Partner Sales Leadership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Customer Support</a:t>
                      </a:r>
                      <a:endParaRPr sz="800"/>
                    </a:p>
                  </a:txBody>
                  <a:tcPr marT="0" marB="0" marR="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Customer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 Support point of contact has been attending sprint reviews.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This will continue until launch.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90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Finance</a:t>
                      </a:r>
                      <a:endParaRPr sz="800"/>
                    </a:p>
                  </a:txBody>
                  <a:tcPr marT="0" marB="0" marR="0" marL="457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Partner Sales leading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discussions with Finance, I have been included.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oogle Shape;81;p14"/>
          <p:cNvGraphicFramePr/>
          <p:nvPr/>
        </p:nvGraphicFramePr>
        <p:xfrm>
          <a:off x="4722425" y="2155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{01AE7724-2B7E-4684-9592-ED69D799F237}</a:tableStyleId>
              </a:tblPr>
              <a:tblGrid>
                <a:gridCol w="1076825"/>
                <a:gridCol w="1559300"/>
                <a:gridCol w="1647875"/>
              </a:tblGrid>
              <a:tr h="196700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Personal Development Goals</a:t>
                      </a:r>
                      <a:endParaRPr b="1" sz="10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hMerge="1"/>
                <a:tc hMerge="1"/>
              </a:tr>
              <a:tr h="1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Skill to develop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Improved understanding of how/when to keep Finance informed.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Customer Discovery and Interviews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rgbClr val="FFFFFF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How it ties to Q4 initiatives</a:t>
                      </a:r>
                      <a:endParaRPr sz="800"/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Working with Finance on Partner Sales initiatives.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0000FF"/>
                          </a:solidFill>
                        </a:rPr>
                        <a:t>This is needed for follow-up on select customer feedback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T="0" marB="0" marR="0" marL="4570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82" name="Google Shape;82;p14"/>
          <p:cNvSpPr txBox="1"/>
          <p:nvPr/>
        </p:nvSpPr>
        <p:spPr>
          <a:xfrm>
            <a:off x="4722375" y="60550"/>
            <a:ext cx="4284000" cy="603000"/>
          </a:xfrm>
          <a:prstGeom prst="rect">
            <a:avLst/>
          </a:prstGeom>
          <a:solidFill>
            <a:schemeClr val="dk1"/>
          </a:solidFill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Product Manager: Michael Hirsch</a:t>
            </a:r>
            <a:endParaRPr sz="1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Product/Area: Marketplace</a:t>
            </a:r>
            <a:endParaRPr sz="1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</a:rPr>
              <a:t>Date: 8/26/24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179925" y="95250"/>
            <a:ext cx="3090300" cy="31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Year-End Push (reference)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3621325" y="1902625"/>
            <a:ext cx="105000" cy="105000"/>
          </a:xfrm>
          <a:prstGeom prst="ellipse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